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17610138" cy="9906000"/>
  <p:notesSz cx="6794500" cy="9931400"/>
  <p:defaultTextStyle>
    <a:defPPr>
      <a:defRPr lang="en-US"/>
    </a:defPPr>
    <a:lvl1pPr marL="0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67FBEA9-369F-4101-AE6B-AE82A3567402}">
          <p14:sldIdLst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VE" initials="F" lastIdx="10" clrIdx="0">
    <p:extLst/>
  </p:cmAuthor>
  <p:cmAuthor id="2" name="mbilliet" initials="MBI" lastIdx="5" clrIdx="1"/>
  <p:cmAuthor id="3" name="E.V. (Eline) Nijhof" initials="E(N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EA"/>
    <a:srgbClr val="E6B9B8"/>
    <a:srgbClr val="FCD5B5"/>
    <a:srgbClr val="C3D69B"/>
    <a:srgbClr val="E3D685"/>
    <a:srgbClr val="F3F7FA"/>
    <a:srgbClr val="F6F2D8"/>
    <a:srgbClr val="EEDBCC"/>
    <a:srgbClr val="114152"/>
    <a:srgbClr val="92B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2529" autoAdjust="0"/>
  </p:normalViewPr>
  <p:slideViewPr>
    <p:cSldViewPr>
      <p:cViewPr>
        <p:scale>
          <a:sx n="110" d="100"/>
          <a:sy n="110" d="100"/>
        </p:scale>
        <p:origin x="-72" y="60"/>
      </p:cViewPr>
      <p:guideLst>
        <p:guide orient="horz" pos="3120"/>
        <p:guide pos="55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9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570"/>
          </a:xfrm>
          <a:prstGeom prst="rect">
            <a:avLst/>
          </a:prstGeom>
        </p:spPr>
        <p:txBody>
          <a:bodyPr vert="horz" lIns="91572" tIns="45787" rIns="91572" bIns="457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1" y="1"/>
            <a:ext cx="2944813" cy="496570"/>
          </a:xfrm>
          <a:prstGeom prst="rect">
            <a:avLst/>
          </a:prstGeom>
        </p:spPr>
        <p:txBody>
          <a:bodyPr vert="horz" lIns="91572" tIns="45787" rIns="91572" bIns="45787" rtlCol="0"/>
          <a:lstStyle>
            <a:lvl1pPr algn="r">
              <a:defRPr sz="1200"/>
            </a:lvl1pPr>
          </a:lstStyle>
          <a:p>
            <a:fld id="{ADA4ED21-1706-4D4D-88FC-77164330CC2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7" rIns="91572" bIns="457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572" tIns="45787" rIns="91572" bIns="457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240"/>
            <a:ext cx="2944813" cy="496570"/>
          </a:xfrm>
          <a:prstGeom prst="rect">
            <a:avLst/>
          </a:prstGeom>
        </p:spPr>
        <p:txBody>
          <a:bodyPr vert="horz" lIns="91572" tIns="45787" rIns="91572" bIns="457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1" y="9433240"/>
            <a:ext cx="2944813" cy="496570"/>
          </a:xfrm>
          <a:prstGeom prst="rect">
            <a:avLst/>
          </a:prstGeom>
        </p:spPr>
        <p:txBody>
          <a:bodyPr vert="horz" lIns="91572" tIns="45787" rIns="91572" bIns="45787" rtlCol="0" anchor="b"/>
          <a:lstStyle>
            <a:lvl1pPr algn="r">
              <a:defRPr sz="1200"/>
            </a:lvl1pPr>
          </a:lstStyle>
          <a:p>
            <a:fld id="{C049E39F-59F3-4C7F-8D13-0A9802B7D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9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766" y="3077284"/>
            <a:ext cx="14968617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521" y="5613402"/>
            <a:ext cx="12327097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5832" y="598492"/>
            <a:ext cx="3142919" cy="12772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7076" y="598492"/>
            <a:ext cx="9135258" cy="12772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083" y="6365523"/>
            <a:ext cx="14968617" cy="1967442"/>
          </a:xfrm>
        </p:spPr>
        <p:txBody>
          <a:bodyPr anchor="t"/>
          <a:lstStyle>
            <a:lvl1pPr algn="l">
              <a:defRPr sz="37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083" y="4198588"/>
            <a:ext cx="14968617" cy="2166937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2308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2pPr>
            <a:lvl3pPr marL="864615" indent="0">
              <a:buNone/>
              <a:defRPr sz="1513">
                <a:solidFill>
                  <a:schemeClr val="tx1">
                    <a:tint val="75000"/>
                  </a:schemeClr>
                </a:solidFill>
              </a:defRPr>
            </a:lvl3pPr>
            <a:lvl4pPr marL="129692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2923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161538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59384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02615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45846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073" y="3492327"/>
            <a:ext cx="6139090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9665" y="3492327"/>
            <a:ext cx="6139090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07" y="396700"/>
            <a:ext cx="15849124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508" y="2217388"/>
            <a:ext cx="7780869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508" y="3141488"/>
            <a:ext cx="7780869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45710" y="2217388"/>
            <a:ext cx="7783925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45710" y="3141488"/>
            <a:ext cx="7783925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15" y="394408"/>
            <a:ext cx="5793612" cy="1678517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5075" y="394407"/>
            <a:ext cx="9844558" cy="8454496"/>
          </a:xfrm>
        </p:spPr>
        <p:txBody>
          <a:bodyPr/>
          <a:lstStyle>
            <a:lvl1pPr>
              <a:defRPr sz="3026"/>
            </a:lvl1pPr>
            <a:lvl2pPr>
              <a:defRPr sz="2648"/>
            </a:lvl2pPr>
            <a:lvl3pPr>
              <a:defRPr sz="2270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0515" y="2072925"/>
            <a:ext cx="5793612" cy="67759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710" y="6934201"/>
            <a:ext cx="10566083" cy="818621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51710" y="885119"/>
            <a:ext cx="10566083" cy="5943600"/>
          </a:xfrm>
        </p:spPr>
        <p:txBody>
          <a:bodyPr/>
          <a:lstStyle>
            <a:lvl1pPr marL="0" indent="0">
              <a:buNone/>
              <a:defRPr sz="3026"/>
            </a:lvl1pPr>
            <a:lvl2pPr marL="432308" indent="0">
              <a:buNone/>
              <a:defRPr sz="2648"/>
            </a:lvl2pPr>
            <a:lvl3pPr marL="864615" indent="0">
              <a:buNone/>
              <a:defRPr sz="2270"/>
            </a:lvl3pPr>
            <a:lvl4pPr marL="1296923" indent="0">
              <a:buNone/>
              <a:defRPr sz="1891"/>
            </a:lvl4pPr>
            <a:lvl5pPr marL="1729230" indent="0">
              <a:buNone/>
              <a:defRPr sz="1891"/>
            </a:lvl5pPr>
            <a:lvl6pPr marL="2161538" indent="0">
              <a:buNone/>
              <a:defRPr sz="1891"/>
            </a:lvl6pPr>
            <a:lvl7pPr marL="2593845" indent="0">
              <a:buNone/>
              <a:defRPr sz="1891"/>
            </a:lvl7pPr>
            <a:lvl8pPr marL="3026153" indent="0">
              <a:buNone/>
              <a:defRPr sz="1891"/>
            </a:lvl8pPr>
            <a:lvl9pPr marL="3458460" indent="0">
              <a:buNone/>
              <a:defRPr sz="189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1710" y="7752822"/>
            <a:ext cx="10566083" cy="11625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507" y="396700"/>
            <a:ext cx="15849124" cy="1651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507" y="2311402"/>
            <a:ext cx="15849124" cy="653750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507" y="9181395"/>
            <a:ext cx="4109032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6797" y="9181395"/>
            <a:ext cx="5576544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20604" y="9181395"/>
            <a:ext cx="4109032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4615" rtl="0" eaLnBrk="1" latinLnBrk="0" hangingPunct="1">
        <a:spcBef>
          <a:spcPct val="0"/>
        </a:spcBef>
        <a:buNone/>
        <a:defRPr sz="41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231" indent="-324231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6" kern="1200">
          <a:solidFill>
            <a:schemeClr val="tx1"/>
          </a:solidFill>
          <a:latin typeface="+mn-lt"/>
          <a:ea typeface="+mn-ea"/>
          <a:cs typeface="+mn-cs"/>
        </a:defRPr>
      </a:lvl1pPr>
      <a:lvl2pPr marL="702499" indent="-270192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48" kern="1200">
          <a:solidFill>
            <a:schemeClr val="tx1"/>
          </a:solidFill>
          <a:latin typeface="+mn-lt"/>
          <a:ea typeface="+mn-ea"/>
          <a:cs typeface="+mn-cs"/>
        </a:defRPr>
      </a:lvl2pPr>
      <a:lvl3pPr marL="108076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3pPr>
      <a:lvl4pPr marL="151307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4538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377691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0999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4230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67461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0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61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692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23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53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384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15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46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266" y="-14825"/>
            <a:ext cx="17595872" cy="9906000"/>
          </a:xfrm>
          <a:prstGeom prst="rect">
            <a:avLst/>
          </a:prstGeom>
          <a:solidFill>
            <a:srgbClr val="F3F7FA"/>
          </a:solidFill>
          <a:ln>
            <a:solidFill>
              <a:srgbClr val="F3F7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8775438" y="8716710"/>
            <a:ext cx="8676964" cy="44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75438" y="0"/>
            <a:ext cx="0" cy="9906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548030" y="9095698"/>
            <a:ext cx="3750788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www.animaltransportguides.eu</a:t>
            </a:r>
            <a:endParaRPr lang="nl-BE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69238" y="296485"/>
            <a:ext cx="6708373" cy="1344809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00" y="412341"/>
            <a:ext cx="4253250" cy="3007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03321" y="453670"/>
            <a:ext cx="6708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bg1"/>
                </a:solidFill>
                <a:latin typeface="Gadugi" panose="020B0502040204020203" pitchFamily="34" charset="0"/>
              </a:rPr>
              <a:t>Kontrolna lista za vozače</a:t>
            </a:r>
            <a:r>
              <a:rPr lang="en-GB" sz="2800" dirty="0" smtClean="0">
                <a:solidFill>
                  <a:schemeClr val="bg1"/>
                </a:solidFill>
                <a:latin typeface="Gadugi" panose="020B0502040204020203" pitchFamily="34" charset="0"/>
              </a:rPr>
              <a:t>: </a:t>
            </a:r>
            <a:endParaRPr lang="en-GB" sz="2800" dirty="0">
              <a:solidFill>
                <a:schemeClr val="bg1"/>
              </a:solidFill>
              <a:latin typeface="Gadugi" panose="020B0502040204020203" pitchFamily="34" charset="0"/>
            </a:endParaRPr>
          </a:p>
          <a:p>
            <a:pPr algn="ctr"/>
            <a:r>
              <a:rPr lang="hr-HR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Jeste li pripremljeni</a:t>
            </a:r>
            <a:r>
              <a:rPr lang="en-GB" sz="28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?</a:t>
            </a:r>
            <a:endParaRPr lang="nl-BE" sz="28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4" name="Arrow: Up-Down 3"/>
          <p:cNvSpPr/>
          <p:nvPr/>
        </p:nvSpPr>
        <p:spPr>
          <a:xfrm>
            <a:off x="12997077" y="1281351"/>
            <a:ext cx="877817" cy="749518"/>
          </a:xfrm>
          <a:prstGeom prst="upDownArrow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tangle 16"/>
          <p:cNvSpPr/>
          <p:nvPr/>
        </p:nvSpPr>
        <p:spPr>
          <a:xfrm>
            <a:off x="9862685" y="3450956"/>
            <a:ext cx="6851121" cy="4598388"/>
          </a:xfrm>
          <a:prstGeom prst="rect">
            <a:avLst/>
          </a:prstGeom>
          <a:solidFill>
            <a:srgbClr val="F4ECDE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38" y="3238148"/>
            <a:ext cx="3182108" cy="17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721" y="3167753"/>
            <a:ext cx="2621049" cy="1965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9669165" y="5385048"/>
            <a:ext cx="7238163" cy="731953"/>
          </a:xfrm>
          <a:prstGeom prst="rect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/>
          <p:cNvSpPr txBox="1"/>
          <p:nvPr/>
        </p:nvSpPr>
        <p:spPr>
          <a:xfrm>
            <a:off x="9669165" y="5601072"/>
            <a:ext cx="7576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Europski pristup dobrim i boljim praksama prijevoza živih životinja</a:t>
            </a:r>
            <a:endParaRPr lang="nl-BE" sz="1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1847" y="6368509"/>
            <a:ext cx="6332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en-US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 obzirom da si profesionalni vozač</a:t>
            </a:r>
            <a:r>
              <a:rPr lang="en-GB" altLang="en-US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hr-HR" altLang="en-US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odgovoran si za životinje koje prevoziš.</a:t>
            </a:r>
            <a:r>
              <a:rPr lang="en-GB" altLang="en-US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hr-HR" altLang="en-US" sz="1600" b="1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hr-HR" altLang="en-US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Za prijevoz živih životinja trebaš imati potvrdu o osposobljenosti.</a:t>
            </a:r>
            <a:r>
              <a:rPr lang="en-GB" altLang="en-US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hr-HR" altLang="en-US" sz="1600" b="1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hr-HR" altLang="en-US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Usklađenost s odgovarajućim zakonodavstvom iz područja dobrobiti životinja i prijevoza pomoći će ti dostizanje visokih standarda kvalitete i dobrobiti</a:t>
            </a:r>
            <a:r>
              <a:rPr lang="en-GB" altLang="en-US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en-GB" altLang="en-US" sz="1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881" y="201721"/>
            <a:ext cx="8538172" cy="42318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71254" y="208680"/>
            <a:ext cx="6552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Maximum: </a:t>
            </a:r>
            <a:r>
              <a:rPr lang="hr-HR" sz="2000" b="1" u="sng" dirty="0" smtClean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trajanje putovanja i temperature</a:t>
            </a:r>
            <a:endParaRPr lang="nl-BE" sz="2000" b="1" u="sng" dirty="0">
              <a:solidFill>
                <a:schemeClr val="bg1"/>
              </a:solidFill>
              <a:latin typeface="Gadugi" panose="020B0502040204020203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4598205" y="820801"/>
            <a:ext cx="41903" cy="4730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7327" y="674636"/>
            <a:ext cx="4268323" cy="4997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95271"/>
              </p:ext>
            </p:extLst>
          </p:nvPr>
        </p:nvGraphicFramePr>
        <p:xfrm>
          <a:off x="320049" y="846009"/>
          <a:ext cx="3835637" cy="2465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9131">
                  <a:extLst>
                    <a:ext uri="{9D8B030D-6E8A-4147-A177-3AD203B41FA5}">
                      <a16:colId xmlns:a16="http://schemas.microsoft.com/office/drawing/2014/main" xmlns="" val="1974570250"/>
                    </a:ext>
                  </a:extLst>
                </a:gridCol>
                <a:gridCol w="3096506">
                  <a:extLst>
                    <a:ext uri="{9D8B030D-6E8A-4147-A177-3AD203B41FA5}">
                      <a16:colId xmlns:a16="http://schemas.microsoft.com/office/drawing/2014/main" xmlns="" val="441291081"/>
                    </a:ext>
                  </a:extLst>
                </a:gridCol>
              </a:tblGrid>
              <a:tr h="290567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Vrste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Najdulje trajanje putovanja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1174467"/>
                  </a:ext>
                </a:extLst>
              </a:tr>
              <a:tr h="379938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goveda</a:t>
                      </a:r>
                      <a:endParaRPr lang="nl-B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u="sng" dirty="0" smtClean="0"/>
                        <a:t>odrasla</a:t>
                      </a:r>
                      <a:r>
                        <a:rPr lang="en-GB" sz="1100" u="sng" dirty="0" smtClean="0"/>
                        <a:t>: </a:t>
                      </a:r>
                      <a:r>
                        <a:rPr lang="en-GB" sz="1100" dirty="0"/>
                        <a:t>14 </a:t>
                      </a:r>
                      <a:r>
                        <a:rPr lang="en-GB" sz="1100" dirty="0" smtClean="0"/>
                        <a:t>sati </a:t>
                      </a:r>
                      <a:r>
                        <a:rPr lang="en-GB" sz="1100" dirty="0"/>
                        <a:t>+ 1 </a:t>
                      </a:r>
                      <a:r>
                        <a:rPr lang="hr-HR" sz="1100" dirty="0" smtClean="0"/>
                        <a:t>sat odmaranja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+ 14 </a:t>
                      </a:r>
                      <a:r>
                        <a:rPr lang="en-GB" sz="1100" dirty="0" smtClean="0"/>
                        <a:t>sati</a:t>
                      </a:r>
                      <a:endParaRPr lang="en-GB" sz="1100" dirty="0"/>
                    </a:p>
                    <a:p>
                      <a:r>
                        <a:rPr lang="hr-HR" sz="1100" u="sng" dirty="0" smtClean="0"/>
                        <a:t>neodbijena telad</a:t>
                      </a:r>
                      <a:r>
                        <a:rPr lang="en-GB" sz="1100" u="sng" dirty="0" smtClean="0"/>
                        <a:t>: </a:t>
                      </a:r>
                      <a:r>
                        <a:rPr lang="en-GB" sz="1100" dirty="0"/>
                        <a:t>9 </a:t>
                      </a:r>
                      <a:r>
                        <a:rPr lang="en-GB" sz="1100" dirty="0" smtClean="0"/>
                        <a:t>sati </a:t>
                      </a:r>
                      <a:r>
                        <a:rPr lang="en-GB" sz="1100" dirty="0"/>
                        <a:t>+ 1 </a:t>
                      </a:r>
                      <a:r>
                        <a:rPr lang="hr-HR" sz="1100" dirty="0" smtClean="0"/>
                        <a:t>sat odmaranja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+ 9 </a:t>
                      </a:r>
                      <a:r>
                        <a:rPr lang="en-GB" sz="1100" dirty="0" smtClean="0"/>
                        <a:t>sati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994897"/>
                  </a:ext>
                </a:extLst>
              </a:tr>
              <a:tr h="379938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svinje</a:t>
                      </a:r>
                      <a:endParaRPr lang="nl-B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u="sng" dirty="0" smtClean="0"/>
                        <a:t>odrasle</a:t>
                      </a:r>
                      <a:r>
                        <a:rPr lang="en-GB" sz="1100" u="sng" dirty="0" smtClean="0"/>
                        <a:t>: </a:t>
                      </a:r>
                      <a:r>
                        <a:rPr lang="en-GB" sz="1100" dirty="0"/>
                        <a:t>24 </a:t>
                      </a:r>
                      <a:r>
                        <a:rPr lang="en-GB" sz="1100" dirty="0" smtClean="0"/>
                        <a:t>sat</a:t>
                      </a:r>
                      <a:r>
                        <a:rPr lang="hr-HR" sz="1100" dirty="0" smtClean="0"/>
                        <a:t>a</a:t>
                      </a:r>
                      <a:endParaRPr lang="en-GB" sz="1100" dirty="0"/>
                    </a:p>
                    <a:p>
                      <a:r>
                        <a:rPr lang="hr-HR" sz="1100" u="sng" dirty="0" smtClean="0"/>
                        <a:t>prasad</a:t>
                      </a:r>
                      <a:r>
                        <a:rPr lang="en-GB" sz="1100" u="sng" dirty="0" smtClean="0"/>
                        <a:t>: </a:t>
                      </a:r>
                      <a:r>
                        <a:rPr lang="en-GB" sz="1100" dirty="0"/>
                        <a:t>9 </a:t>
                      </a:r>
                      <a:r>
                        <a:rPr lang="en-GB" sz="1100" dirty="0" smtClean="0"/>
                        <a:t>sati </a:t>
                      </a:r>
                      <a:r>
                        <a:rPr lang="en-GB" sz="1100" dirty="0"/>
                        <a:t>+ 1 </a:t>
                      </a:r>
                      <a:r>
                        <a:rPr lang="hr-HR" sz="1100" dirty="0" smtClean="0"/>
                        <a:t>sat odmaranja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+ 9 </a:t>
                      </a:r>
                      <a:r>
                        <a:rPr lang="en-GB" sz="1100" dirty="0" smtClean="0"/>
                        <a:t>sati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6047755"/>
                  </a:ext>
                </a:extLst>
              </a:tr>
              <a:tr h="300257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perad</a:t>
                      </a:r>
                      <a:r>
                        <a:rPr lang="en-GB" sz="1100" dirty="0" smtClean="0"/>
                        <a:t> </a:t>
                      </a:r>
                      <a:endParaRPr lang="nl-B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64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i="1" u="none" dirty="0" smtClean="0"/>
                        <a:t>Nema najduljeg</a:t>
                      </a:r>
                      <a:r>
                        <a:rPr lang="hr-HR" sz="1100" i="1" u="none" baseline="0" dirty="0" smtClean="0"/>
                        <a:t> trajanja putovanja.</a:t>
                      </a:r>
                      <a:endParaRPr lang="en-GB" sz="1100" i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7061119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konji</a:t>
                      </a:r>
                      <a:endParaRPr lang="nl-B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u="sng" dirty="0" err="1" smtClean="0"/>
                        <a:t>odrasli</a:t>
                      </a:r>
                      <a:r>
                        <a:rPr lang="en-GB" sz="1100" u="sng" dirty="0" smtClean="0"/>
                        <a:t>: </a:t>
                      </a:r>
                      <a:r>
                        <a:rPr lang="en-GB" sz="1100" dirty="0"/>
                        <a:t>24 </a:t>
                      </a:r>
                      <a:r>
                        <a:rPr lang="en-GB" sz="1100" dirty="0" smtClean="0"/>
                        <a:t>sat</a:t>
                      </a:r>
                      <a:r>
                        <a:rPr lang="hr-HR" sz="1100" dirty="0" smtClean="0"/>
                        <a:t>a</a:t>
                      </a:r>
                      <a:endParaRPr lang="en-GB" sz="1100" dirty="0"/>
                    </a:p>
                    <a:p>
                      <a:pPr marL="0" marR="0" lvl="0" indent="0" algn="l" defTabSz="864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/>
                        <a:t>ždrjebad</a:t>
                      </a:r>
                      <a:r>
                        <a:rPr lang="en-GB" sz="1100" u="sng" dirty="0" smtClean="0"/>
                        <a:t> </a:t>
                      </a:r>
                      <a:r>
                        <a:rPr lang="en-GB" sz="1100" u="sng" dirty="0"/>
                        <a:t>(&lt; 6 </a:t>
                      </a:r>
                      <a:r>
                        <a:rPr lang="hr-HR" sz="1100" u="sng" dirty="0" smtClean="0"/>
                        <a:t>mjeseci</a:t>
                      </a:r>
                      <a:r>
                        <a:rPr lang="en-GB" sz="1100" u="sng" dirty="0" smtClean="0"/>
                        <a:t>, </a:t>
                      </a:r>
                      <a:r>
                        <a:rPr lang="hr-HR" sz="1100" u="sng" dirty="0" smtClean="0"/>
                        <a:t>s kobilama</a:t>
                      </a:r>
                      <a:r>
                        <a:rPr lang="en-GB" sz="1100" u="sng" dirty="0" smtClean="0"/>
                        <a:t>)</a:t>
                      </a:r>
                      <a:r>
                        <a:rPr lang="en-GB" sz="1100" dirty="0" smtClean="0"/>
                        <a:t>: </a:t>
                      </a:r>
                      <a:r>
                        <a:rPr lang="en-GB" sz="1100" dirty="0"/>
                        <a:t>9 </a:t>
                      </a:r>
                      <a:r>
                        <a:rPr lang="en-GB" sz="1100" dirty="0" smtClean="0"/>
                        <a:t>sati </a:t>
                      </a:r>
                      <a:r>
                        <a:rPr lang="en-GB" sz="1100" dirty="0"/>
                        <a:t>+ 1 </a:t>
                      </a:r>
                      <a:r>
                        <a:rPr lang="hr-HR" sz="1100" dirty="0" smtClean="0"/>
                        <a:t>sat odmaranja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+ 9 </a:t>
                      </a:r>
                      <a:r>
                        <a:rPr lang="en-GB" sz="1100" dirty="0" smtClean="0"/>
                        <a:t>sati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8287"/>
                  </a:ext>
                </a:extLst>
              </a:tr>
              <a:tr h="379938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ovce</a:t>
                      </a:r>
                      <a:endParaRPr lang="nl-B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u="sng" dirty="0" err="1" smtClean="0"/>
                        <a:t>odrasl</a:t>
                      </a:r>
                      <a:r>
                        <a:rPr lang="hr-HR" sz="1100" u="sng" dirty="0" smtClean="0"/>
                        <a:t>e</a:t>
                      </a:r>
                      <a:r>
                        <a:rPr lang="en-GB" sz="1100" dirty="0" smtClean="0"/>
                        <a:t>: </a:t>
                      </a:r>
                      <a:r>
                        <a:rPr lang="en-GB" sz="1100" dirty="0"/>
                        <a:t>14 </a:t>
                      </a:r>
                      <a:r>
                        <a:rPr lang="en-GB" sz="1100" dirty="0" smtClean="0"/>
                        <a:t>sati </a:t>
                      </a:r>
                      <a:r>
                        <a:rPr lang="en-GB" sz="1100" dirty="0"/>
                        <a:t>+ 1 rest + 14 </a:t>
                      </a:r>
                      <a:r>
                        <a:rPr lang="en-GB" sz="1100" dirty="0" smtClean="0"/>
                        <a:t>sati</a:t>
                      </a:r>
                      <a:endParaRPr lang="en-GB" sz="1100" dirty="0"/>
                    </a:p>
                    <a:p>
                      <a:pPr marL="0" marR="0" lvl="0" indent="0" algn="l" defTabSz="864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/>
                        <a:t>neodbijena janjad</a:t>
                      </a:r>
                      <a:r>
                        <a:rPr lang="en-GB" sz="1100" u="sng" dirty="0" smtClean="0"/>
                        <a:t>: </a:t>
                      </a:r>
                      <a:r>
                        <a:rPr lang="en-GB" sz="1100" dirty="0"/>
                        <a:t>9 </a:t>
                      </a:r>
                      <a:r>
                        <a:rPr lang="en-GB" sz="1100" dirty="0" smtClean="0"/>
                        <a:t>sati </a:t>
                      </a:r>
                      <a:r>
                        <a:rPr lang="en-GB" sz="1100" dirty="0"/>
                        <a:t>+ 1 </a:t>
                      </a:r>
                      <a:r>
                        <a:rPr lang="hr-HR" sz="1100" dirty="0" smtClean="0"/>
                        <a:t>sat odmaranja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+ 9 </a:t>
                      </a:r>
                      <a:r>
                        <a:rPr lang="en-GB" sz="1100" dirty="0" smtClean="0"/>
                        <a:t>sati</a:t>
                      </a:r>
                      <a:endParaRPr lang="nl-BE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577874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8" y="4023032"/>
            <a:ext cx="594625" cy="5946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4036" y="4665879"/>
            <a:ext cx="36479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Izbjegavaj utovar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mokrih životinja.</a:t>
            </a:r>
            <a:endParaRPr lang="en-GB" sz="950" b="1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Kontroliraj temperaturu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vozilu i prilagodi ventilaciju</a:t>
            </a:r>
            <a:r>
              <a:rPr lang="en-GB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Uvjeri se da su životinje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dobro nahranjene i napojene.</a:t>
            </a:r>
            <a:endParaRPr lang="hr-HR" sz="95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slučaju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ventilacijskih poklopaca</a:t>
            </a:r>
            <a:r>
              <a:rPr lang="en-GB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postranih zastora</a:t>
            </a:r>
            <a:r>
              <a:rPr lang="en-GB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 ih tako da ne sprječavaju cirkulaciju zraka.</a:t>
            </a:r>
            <a:endParaRPr lang="en-GB" sz="95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Sve životinje (ili putovanja)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na nižoj temperaturi od </a:t>
            </a:r>
            <a:r>
              <a:rPr lang="en-GB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5°C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endParaRPr lang="nl-BE" sz="95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9" y="4748142"/>
            <a:ext cx="563287" cy="54292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25435" y="3788716"/>
            <a:ext cx="366015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  <a:r>
              <a:rPr lang="en-GB" sz="95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ontrol</a:t>
            </a:r>
            <a:r>
              <a:rPr lang="hr-HR" sz="95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iraj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95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</a:t>
            </a:r>
            <a:r>
              <a:rPr lang="hr-HR" sz="95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vozilu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prilagodi ventilaciju!</a:t>
            </a:r>
            <a:endParaRPr lang="hr-HR" sz="95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Uvjeri se da su životinje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dobro nahranjene i napojene.</a:t>
            </a:r>
            <a:endParaRPr lang="hr-HR" sz="95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slučaju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ventilacijskih poklopaca</a:t>
            </a:r>
            <a:r>
              <a:rPr lang="en-GB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postranih zastora</a:t>
            </a:r>
            <a:r>
              <a:rPr lang="en-GB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otvori ih.</a:t>
            </a:r>
            <a:endParaRPr lang="en-GB" sz="9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Sve životinje </a:t>
            </a:r>
            <a:r>
              <a:rPr lang="en-GB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ili  putovanja</a:t>
            </a:r>
            <a:r>
              <a:rPr lang="en-GB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na više od </a:t>
            </a:r>
            <a:r>
              <a:rPr lang="en-GB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30°C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nl-BE" sz="95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98140" y="783861"/>
            <a:ext cx="3862914" cy="48976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97464" y="805869"/>
            <a:ext cx="298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Livestock Weather Safety Index</a:t>
            </a:r>
            <a:endParaRPr lang="nl-BE" sz="1200" b="1" u="sng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89280"/>
              </p:ext>
            </p:extLst>
          </p:nvPr>
        </p:nvGraphicFramePr>
        <p:xfrm>
          <a:off x="5016872" y="1055777"/>
          <a:ext cx="3357655" cy="373411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79665">
                  <a:extLst>
                    <a:ext uri="{9D8B030D-6E8A-4147-A177-3AD203B41FA5}">
                      <a16:colId xmlns:a16="http://schemas.microsoft.com/office/drawing/2014/main" xmlns="" val="1425312414"/>
                    </a:ext>
                  </a:extLst>
                </a:gridCol>
                <a:gridCol w="479665">
                  <a:extLst>
                    <a:ext uri="{9D8B030D-6E8A-4147-A177-3AD203B41FA5}">
                      <a16:colId xmlns:a16="http://schemas.microsoft.com/office/drawing/2014/main" xmlns="" val="1902870225"/>
                    </a:ext>
                  </a:extLst>
                </a:gridCol>
                <a:gridCol w="479665">
                  <a:extLst>
                    <a:ext uri="{9D8B030D-6E8A-4147-A177-3AD203B41FA5}">
                      <a16:colId xmlns:a16="http://schemas.microsoft.com/office/drawing/2014/main" xmlns="" val="4030702360"/>
                    </a:ext>
                  </a:extLst>
                </a:gridCol>
                <a:gridCol w="479665">
                  <a:extLst>
                    <a:ext uri="{9D8B030D-6E8A-4147-A177-3AD203B41FA5}">
                      <a16:colId xmlns:a16="http://schemas.microsoft.com/office/drawing/2014/main" xmlns="" val="1761575060"/>
                    </a:ext>
                  </a:extLst>
                </a:gridCol>
                <a:gridCol w="479665">
                  <a:extLst>
                    <a:ext uri="{9D8B030D-6E8A-4147-A177-3AD203B41FA5}">
                      <a16:colId xmlns:a16="http://schemas.microsoft.com/office/drawing/2014/main" xmlns="" val="2938482884"/>
                    </a:ext>
                  </a:extLst>
                </a:gridCol>
                <a:gridCol w="479665">
                  <a:extLst>
                    <a:ext uri="{9D8B030D-6E8A-4147-A177-3AD203B41FA5}">
                      <a16:colId xmlns:a16="http://schemas.microsoft.com/office/drawing/2014/main" xmlns="" val="695537082"/>
                    </a:ext>
                  </a:extLst>
                </a:gridCol>
                <a:gridCol w="479665">
                  <a:extLst>
                    <a:ext uri="{9D8B030D-6E8A-4147-A177-3AD203B41FA5}">
                      <a16:colId xmlns:a16="http://schemas.microsoft.com/office/drawing/2014/main" xmlns="" val="2307064546"/>
                    </a:ext>
                  </a:extLst>
                </a:gridCol>
              </a:tblGrid>
              <a:tr h="199817">
                <a:tc>
                  <a:txBody>
                    <a:bodyPr/>
                    <a:lstStyle/>
                    <a:p>
                      <a:endParaRPr lang="nl-BE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hr-HR" dirty="0" smtClean="0"/>
                        <a:t>Relativna vlaga </a:t>
                      </a:r>
                      <a:r>
                        <a:rPr lang="en-GB" dirty="0" smtClean="0"/>
                        <a:t>(%)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4618980"/>
                  </a:ext>
                </a:extLst>
              </a:tr>
              <a:tr h="561389">
                <a:tc>
                  <a:txBody>
                    <a:bodyPr/>
                    <a:lstStyle/>
                    <a:p>
                      <a:pPr marL="0" marR="0" lvl="0" indent="0" algn="l" defTabSz="864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Dry Bulb Temp</a:t>
                      </a:r>
                    </a:p>
                    <a:p>
                      <a:pPr marL="0" marR="0" lvl="0" indent="0" algn="l" defTabSz="864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/>
                        <a:t>(°C)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/>
                        <a:t>50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/>
                        <a:t>60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/>
                        <a:t>70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/>
                        <a:t>80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/>
                        <a:t>90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/>
                        <a:t>100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7914037"/>
                  </a:ext>
                </a:extLst>
              </a:tr>
              <a:tr h="199817">
                <a:tc>
                  <a:txBody>
                    <a:bodyPr/>
                    <a:lstStyle/>
                    <a:p>
                      <a:r>
                        <a:rPr lang="en-GB" sz="900" b="1" dirty="0"/>
                        <a:t>25,6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22,2</a:t>
                      </a:r>
                      <a:endParaRPr lang="nl-BE" sz="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23,3</a:t>
                      </a:r>
                      <a:endParaRPr lang="nl-BE" sz="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23,9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23,9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25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25,6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647866"/>
                  </a:ext>
                </a:extLst>
              </a:tr>
              <a:tr h="199817">
                <a:tc>
                  <a:txBody>
                    <a:bodyPr/>
                    <a:lstStyle/>
                    <a:p>
                      <a:r>
                        <a:rPr lang="en-GB" sz="900" b="1" dirty="0"/>
                        <a:t>26,7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23,3</a:t>
                      </a:r>
                      <a:endParaRPr lang="nl-BE" sz="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23,9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25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25,6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26,1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26,7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490388"/>
                  </a:ext>
                </a:extLst>
              </a:tr>
              <a:tr h="199817">
                <a:tc>
                  <a:txBody>
                    <a:bodyPr/>
                    <a:lstStyle/>
                    <a:p>
                      <a:r>
                        <a:rPr lang="en-GB" sz="900" b="1" dirty="0"/>
                        <a:t>27,8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23,9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24,4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25,6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26,1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27,2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27,8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022241"/>
                  </a:ext>
                </a:extLst>
              </a:tr>
              <a:tr h="199817">
                <a:tc>
                  <a:txBody>
                    <a:bodyPr/>
                    <a:lstStyle/>
                    <a:p>
                      <a:r>
                        <a:rPr lang="en-GB" sz="900" b="1" dirty="0"/>
                        <a:t>28,9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25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25,6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26,7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27,2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28,3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28,9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0301043"/>
                  </a:ext>
                </a:extLst>
              </a:tr>
              <a:tr h="199817">
                <a:tc>
                  <a:txBody>
                    <a:bodyPr/>
                    <a:lstStyle/>
                    <a:p>
                      <a:r>
                        <a:rPr lang="en-GB" sz="900" b="1" dirty="0"/>
                        <a:t>30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25,6</a:t>
                      </a:r>
                      <a:endParaRPr lang="nl-BE" sz="900" dirty="0"/>
                    </a:p>
                  </a:txBody>
                  <a:tcPr>
                    <a:solidFill>
                      <a:srgbClr val="E3D6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26,7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27,2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28,3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28,9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30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3395188"/>
                  </a:ext>
                </a:extLst>
              </a:tr>
              <a:tr h="199817">
                <a:tc>
                  <a:txBody>
                    <a:bodyPr/>
                    <a:lstStyle/>
                    <a:p>
                      <a:r>
                        <a:rPr lang="en-GB" sz="900" b="1" dirty="0"/>
                        <a:t>31,1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26,7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27,2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27,8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29,4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30,6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31,1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5495475"/>
                  </a:ext>
                </a:extLst>
              </a:tr>
              <a:tr h="199817">
                <a:tc>
                  <a:txBody>
                    <a:bodyPr/>
                    <a:lstStyle/>
                    <a:p>
                      <a:r>
                        <a:rPr lang="en-GB" sz="900" b="1" dirty="0"/>
                        <a:t>32,2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27,2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28,3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28,3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30,6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31,1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32,2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971491"/>
                  </a:ext>
                </a:extLst>
              </a:tr>
              <a:tr h="199817">
                <a:tc>
                  <a:txBody>
                    <a:bodyPr/>
                    <a:lstStyle/>
                    <a:p>
                      <a:r>
                        <a:rPr lang="en-GB" sz="900" b="1" dirty="0"/>
                        <a:t>33,3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28,3</a:t>
                      </a:r>
                      <a:endParaRPr lang="nl-BE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28,9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</a:t>
                      </a:r>
                      <a:r>
                        <a:rPr lang="nl-BE" sz="900" dirty="0"/>
                        <a:t>0</a:t>
                      </a:r>
                      <a:endParaRPr lang="en-GB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31,1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32,2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2489829"/>
                  </a:ext>
                </a:extLst>
              </a:tr>
              <a:tr h="199817">
                <a:tc>
                  <a:txBody>
                    <a:bodyPr/>
                    <a:lstStyle/>
                    <a:p>
                      <a:r>
                        <a:rPr lang="en-GB" sz="900" b="1" dirty="0"/>
                        <a:t>34,4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28,9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30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31,1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32,2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0828836"/>
                  </a:ext>
                </a:extLst>
              </a:tr>
              <a:tr h="199817">
                <a:tc>
                  <a:txBody>
                    <a:bodyPr/>
                    <a:lstStyle/>
                    <a:p>
                      <a:r>
                        <a:rPr lang="en-GB" sz="900" b="1" dirty="0"/>
                        <a:t>35,6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30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31,1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32,2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5032013"/>
                  </a:ext>
                </a:extLst>
              </a:tr>
              <a:tr h="199817">
                <a:tc>
                  <a:txBody>
                    <a:bodyPr/>
                    <a:lstStyle/>
                    <a:p>
                      <a:r>
                        <a:rPr lang="en-GB" sz="900" b="1" dirty="0"/>
                        <a:t>36,7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30,6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31,7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8158191"/>
                  </a:ext>
                </a:extLst>
              </a:tr>
              <a:tr h="199817">
                <a:tc>
                  <a:txBody>
                    <a:bodyPr/>
                    <a:lstStyle/>
                    <a:p>
                      <a:r>
                        <a:rPr lang="en-GB" sz="900" b="1" dirty="0"/>
                        <a:t>37,8</a:t>
                      </a:r>
                      <a:endParaRPr lang="nl-BE" sz="9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31,1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32,8</a:t>
                      </a:r>
                      <a:endParaRPr lang="nl-BE" sz="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411390"/>
                  </a:ext>
                </a:extLst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507624" y="4870161"/>
            <a:ext cx="943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Hitno 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67135" y="4871453"/>
            <a:ext cx="846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pasnost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13216" y="4938175"/>
            <a:ext cx="159467" cy="162863"/>
          </a:xfrm>
          <a:prstGeom prst="rect">
            <a:avLst/>
          </a:prstGeom>
          <a:solidFill>
            <a:srgbClr val="FCD5B5"/>
          </a:solidFill>
          <a:ln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 41"/>
          <p:cNvSpPr/>
          <p:nvPr/>
        </p:nvSpPr>
        <p:spPr>
          <a:xfrm>
            <a:off x="7338563" y="4922426"/>
            <a:ext cx="159467" cy="162863"/>
          </a:xfrm>
          <a:prstGeom prst="rect">
            <a:avLst/>
          </a:prstGeom>
          <a:solidFill>
            <a:srgbClr val="E6B9B8"/>
          </a:soli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xtBox 36"/>
          <p:cNvSpPr txBox="1"/>
          <p:nvPr/>
        </p:nvSpPr>
        <p:spPr>
          <a:xfrm>
            <a:off x="5085847" y="4860541"/>
            <a:ext cx="846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Dobro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44832" y="4874037"/>
            <a:ext cx="846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ažnja</a:t>
            </a:r>
            <a:endParaRPr lang="nl-BE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43952" y="4909914"/>
            <a:ext cx="159467" cy="162863"/>
          </a:xfrm>
          <a:prstGeom prst="rect">
            <a:avLst/>
          </a:prstGeom>
          <a:solidFill>
            <a:srgbClr val="C3D69B"/>
          </a:solidFill>
          <a:ln>
            <a:solidFill>
              <a:srgbClr val="C3D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/>
          <p:cNvSpPr/>
          <p:nvPr/>
        </p:nvSpPr>
        <p:spPr>
          <a:xfrm>
            <a:off x="5669325" y="4918082"/>
            <a:ext cx="159467" cy="162863"/>
          </a:xfrm>
          <a:prstGeom prst="rect">
            <a:avLst/>
          </a:prstGeom>
          <a:solidFill>
            <a:srgbClr val="E3D685"/>
          </a:solidFill>
          <a:ln>
            <a:solidFill>
              <a:srgbClr val="E3D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Rectangle 51"/>
          <p:cNvSpPr/>
          <p:nvPr/>
        </p:nvSpPr>
        <p:spPr>
          <a:xfrm>
            <a:off x="147327" y="5753094"/>
            <a:ext cx="8513726" cy="4071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86506"/>
              </p:ext>
            </p:extLst>
          </p:nvPr>
        </p:nvGraphicFramePr>
        <p:xfrm>
          <a:off x="452141" y="5822975"/>
          <a:ext cx="78488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3834164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                  Kontrolna lista za vozila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169352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21675"/>
              </p:ext>
            </p:extLst>
          </p:nvPr>
        </p:nvGraphicFramePr>
        <p:xfrm>
          <a:off x="454332" y="6242213"/>
          <a:ext cx="7848872" cy="95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xmlns="" val="1528472429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975102726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3751769426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1533483156"/>
                    </a:ext>
                  </a:extLst>
                </a:gridCol>
              </a:tblGrid>
              <a:tr h="302833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Naziv tvrtke</a:t>
                      </a:r>
                      <a:r>
                        <a:rPr lang="en-GB" sz="1100" dirty="0" smtClean="0"/>
                        <a:t>: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Broj vozila</a:t>
                      </a:r>
                      <a:r>
                        <a:rPr lang="en-GB" sz="1100" dirty="0" smtClean="0"/>
                        <a:t>: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1542299"/>
                  </a:ext>
                </a:extLst>
              </a:tr>
              <a:tr h="302833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Utovareno u</a:t>
                      </a:r>
                      <a:r>
                        <a:rPr lang="en-GB" sz="1100" dirty="0" smtClean="0"/>
                        <a:t>: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Broj prikolice</a:t>
                      </a:r>
                      <a:r>
                        <a:rPr lang="en-GB" sz="1100" dirty="0" smtClean="0"/>
                        <a:t>: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4357398"/>
                  </a:ext>
                </a:extLst>
              </a:tr>
              <a:tr h="302833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Na dan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(</a:t>
                      </a:r>
                      <a:r>
                        <a:rPr lang="en-GB" sz="1100" dirty="0" err="1" smtClean="0"/>
                        <a:t>dat</a:t>
                      </a:r>
                      <a:r>
                        <a:rPr lang="hr-HR" sz="1100" dirty="0" smtClean="0"/>
                        <a:t>um</a:t>
                      </a:r>
                      <a:r>
                        <a:rPr lang="en-GB" sz="1100" dirty="0" smtClean="0"/>
                        <a:t>):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3919998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2065"/>
              </p:ext>
            </p:extLst>
          </p:nvPr>
        </p:nvGraphicFramePr>
        <p:xfrm>
          <a:off x="454332" y="7256377"/>
          <a:ext cx="7848871" cy="2446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052">
                  <a:extLst>
                    <a:ext uri="{9D8B030D-6E8A-4147-A177-3AD203B41FA5}">
                      <a16:colId xmlns:a16="http://schemas.microsoft.com/office/drawing/2014/main" xmlns="" val="2582680718"/>
                    </a:ext>
                  </a:extLst>
                </a:gridCol>
                <a:gridCol w="1378620">
                  <a:extLst>
                    <a:ext uri="{9D8B030D-6E8A-4147-A177-3AD203B41FA5}">
                      <a16:colId xmlns:a16="http://schemas.microsoft.com/office/drawing/2014/main" xmlns="" val="553247004"/>
                    </a:ext>
                  </a:extLst>
                </a:gridCol>
                <a:gridCol w="1306061">
                  <a:extLst>
                    <a:ext uri="{9D8B030D-6E8A-4147-A177-3AD203B41FA5}">
                      <a16:colId xmlns:a16="http://schemas.microsoft.com/office/drawing/2014/main" xmlns="" val="3462570580"/>
                    </a:ext>
                  </a:extLst>
                </a:gridCol>
                <a:gridCol w="1378620">
                  <a:extLst>
                    <a:ext uri="{9D8B030D-6E8A-4147-A177-3AD203B41FA5}">
                      <a16:colId xmlns:a16="http://schemas.microsoft.com/office/drawing/2014/main" xmlns="" val="3954169269"/>
                    </a:ext>
                  </a:extLst>
                </a:gridCol>
                <a:gridCol w="1523518">
                  <a:extLst>
                    <a:ext uri="{9D8B030D-6E8A-4147-A177-3AD203B41FA5}">
                      <a16:colId xmlns:a16="http://schemas.microsoft.com/office/drawing/2014/main" xmlns="" val="753774712"/>
                    </a:ext>
                  </a:extLst>
                </a:gridCol>
              </a:tblGrid>
              <a:tr h="294540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Kontrola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Prije utovara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Prvo</a:t>
                      </a:r>
                      <a:r>
                        <a:rPr lang="hr-HR" sz="1100" baseline="0" dirty="0" smtClean="0"/>
                        <a:t> zaustavljanje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Drugo</a:t>
                      </a:r>
                      <a:r>
                        <a:rPr lang="hr-HR" sz="1100" baseline="0" dirty="0" smtClean="0"/>
                        <a:t> zaustavljanje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Konačna</a:t>
                      </a:r>
                      <a:r>
                        <a:rPr lang="hr-HR" sz="1100" baseline="0" dirty="0" smtClean="0"/>
                        <a:t>  kontrola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5846828"/>
                  </a:ext>
                </a:extLst>
              </a:tr>
              <a:tr h="294540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Sposobnost životinja za putovanje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1749444"/>
                  </a:ext>
                </a:extLst>
              </a:tr>
              <a:tr h="294540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Dokumentacija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7084513"/>
                  </a:ext>
                </a:extLst>
              </a:tr>
              <a:tr h="384753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Hrana, voda i stelja za životinje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7849371"/>
                  </a:ext>
                </a:extLst>
              </a:tr>
              <a:tr h="294540">
                <a:tc>
                  <a:txBody>
                    <a:bodyPr/>
                    <a:lstStyle/>
                    <a:p>
                      <a:r>
                        <a:rPr lang="en-GB" sz="1100" dirty="0" err="1" smtClean="0"/>
                        <a:t>Temperatur</a:t>
                      </a:r>
                      <a:r>
                        <a:rPr lang="hr-HR" sz="1100" dirty="0" smtClean="0"/>
                        <a:t>a i ventilacija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0082048"/>
                  </a:ext>
                </a:extLst>
              </a:tr>
              <a:tr h="294540"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Opća kontrola vozila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434930"/>
                  </a:ext>
                </a:extLst>
              </a:tr>
              <a:tr h="294540">
                <a:tc>
                  <a:txBody>
                    <a:bodyPr/>
                    <a:lstStyle/>
                    <a:p>
                      <a:r>
                        <a:rPr lang="hr-HR" sz="1100" b="1" dirty="0" smtClean="0"/>
                        <a:t>Vrijeme i datum kontrole</a:t>
                      </a:r>
                      <a:endParaRPr lang="nl-B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7209429"/>
                  </a:ext>
                </a:extLst>
              </a:tr>
              <a:tr h="294540">
                <a:tc>
                  <a:txBody>
                    <a:bodyPr/>
                    <a:lstStyle/>
                    <a:p>
                      <a:r>
                        <a:rPr lang="hr-HR" sz="1100" b="1" smtClean="0"/>
                        <a:t>Potpis vozača</a:t>
                      </a:r>
                      <a:endParaRPr lang="nl-BE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59130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83" y="5577431"/>
            <a:ext cx="1257457" cy="88902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C8845B6-A1F6-4FB0-9FE4-F5F65F48FC24}"/>
              </a:ext>
            </a:extLst>
          </p:cNvPr>
          <p:cNvSpPr txBox="1"/>
          <p:nvPr/>
        </p:nvSpPr>
        <p:spPr>
          <a:xfrm>
            <a:off x="4832715" y="5241189"/>
            <a:ext cx="3756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prevoziti životinje na temperaturama višim od </a:t>
            </a:r>
            <a:r>
              <a:rPr lang="en-GB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30°C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ili nižim kod visoke vlažnosti zraka.</a:t>
            </a:r>
            <a:endParaRPr lang="nl-BE" sz="11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B2E9674-974B-40A0-B7A2-5CA430B45AFD}"/>
              </a:ext>
            </a:extLst>
          </p:cNvPr>
          <p:cNvSpPr txBox="1"/>
          <p:nvPr/>
        </p:nvSpPr>
        <p:spPr>
          <a:xfrm>
            <a:off x="332589" y="3373411"/>
            <a:ext cx="3897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Nakon ovih najduljih trajanja putovanja</a:t>
            </a:r>
            <a:r>
              <a:rPr lang="ca-ES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životinje moraju biti istovarene</a:t>
            </a:r>
            <a:r>
              <a:rPr lang="ca-ES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nahranjene i napojene te odmorene najmanje</a:t>
            </a:r>
            <a:r>
              <a:rPr lang="ca-ES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ca-ES" sz="1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24 </a:t>
            </a:r>
            <a:r>
              <a:rPr lang="ca-ES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sat</a:t>
            </a:r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r>
              <a:rPr lang="ca-ES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; </a:t>
            </a:r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osim peradi.</a:t>
            </a:r>
            <a:endParaRPr lang="nl-BE" sz="1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8EA46A03-5ACC-44D7-8A2F-ABDA9B8E90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4270" r="6383" b="2291"/>
          <a:stretch/>
        </p:blipFill>
        <p:spPr>
          <a:xfrm>
            <a:off x="16907328" y="624908"/>
            <a:ext cx="585004" cy="6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6292" y="72127"/>
            <a:ext cx="17595872" cy="9906000"/>
          </a:xfrm>
          <a:prstGeom prst="rect">
            <a:avLst/>
          </a:prstGeom>
          <a:solidFill>
            <a:srgbClr val="F3F7FA"/>
          </a:solidFill>
          <a:ln>
            <a:solidFill>
              <a:srgbClr val="F3F7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b="1" dirty="0"/>
              <a:t>.</a:t>
            </a:r>
            <a:r>
              <a:rPr lang="en-GB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nl-BE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4" y="124115"/>
            <a:ext cx="8564314" cy="471644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120972" y="8830681"/>
            <a:ext cx="17353928" cy="80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75438" y="0"/>
            <a:ext cx="0" cy="9906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7779" y="1804682"/>
            <a:ext cx="2188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Je li vozilo pripremljeno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?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Provjeri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tehničku ispravnost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GB" sz="12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ventila</a:t>
            </a:r>
            <a:r>
              <a:rPr lang="hr-HR" sz="12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ciju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čistoću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p</a:t>
            </a:r>
            <a:r>
              <a:rPr lang="hr-HR" sz="12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regrade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brave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površinu podova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(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stelja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),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osvjetljenje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opremu za utovar/istovar i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oznake na vozilu</a:t>
            </a:r>
            <a:endParaRPr lang="nl-BE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29883" y="1981649"/>
            <a:ext cx="229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Tijekom prijevoza izbjegavaj gužvu, prometne nezgode i kašnjenja.</a:t>
            </a:r>
            <a:endParaRPr lang="nl-BE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45922" y="4303956"/>
            <a:ext cx="20357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Životinjama je potrebno rukovati na odgovarajući način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hr-HR" sz="110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Vidi letak posvećen navedenom </a:t>
            </a:r>
            <a:endParaRPr lang="nl-BE" sz="12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903115" y="8972924"/>
            <a:ext cx="3960440" cy="584775"/>
          </a:xfrm>
          <a:prstGeom prst="rect">
            <a:avLst/>
          </a:prstGeom>
          <a:solidFill>
            <a:srgbClr val="11415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Svi vodiči</a:t>
            </a:r>
            <a:r>
              <a:rPr lang="en-GB" sz="16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/ </a:t>
            </a:r>
            <a:r>
              <a:rPr lang="hr-HR" sz="16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više informacija na</a:t>
            </a:r>
            <a:r>
              <a:rPr lang="en-GB" sz="16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sz="16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www.animaltransportguides.eu</a:t>
            </a:r>
            <a:endParaRPr lang="nl-BE" sz="16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61097" y="5317244"/>
            <a:ext cx="2413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2. </a:t>
            </a:r>
            <a:r>
              <a:rPr lang="hr-HR" sz="12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Biosigurnost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na lokaciji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uzmi u obzir 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‘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čiste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’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‘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prljave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’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putove kretanja te provjeri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je li područje utovara/istovara čisto.</a:t>
            </a:r>
            <a:endParaRPr lang="nl-BE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9307" y="75801"/>
            <a:ext cx="655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1. </a:t>
            </a:r>
            <a:r>
              <a:rPr lang="en-GB" sz="2400" b="1" u="sng" dirty="0" err="1" smtClean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Pr</a:t>
            </a:r>
            <a:r>
              <a:rPr lang="hr-HR" sz="2400" b="1" u="sng" dirty="0" err="1" smtClean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ipr</a:t>
            </a:r>
            <a:r>
              <a:rPr lang="en-GB" sz="2400" b="1" u="sng" dirty="0" smtClean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e</a:t>
            </a:r>
            <a:r>
              <a:rPr lang="hr-HR" sz="2400" b="1" u="sng" dirty="0" smtClean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m</a:t>
            </a:r>
            <a:r>
              <a:rPr lang="en-GB" sz="2400" b="1" u="sng" dirty="0" smtClean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a</a:t>
            </a:r>
            <a:endParaRPr lang="nl-BE" sz="2400" b="1" u="sng" dirty="0">
              <a:solidFill>
                <a:schemeClr val="bg1"/>
              </a:solidFill>
              <a:latin typeface="Gadugi" panose="020B05020402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53" y="5318438"/>
            <a:ext cx="2164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1. 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</a:t>
            </a:r>
            <a:r>
              <a:rPr lang="hr-HR" sz="12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iraj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vozilo 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blizu mjesta utovara/istovara i zaštiti ga,  gdje je to moguće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od ekstremnih vremenskih uvjeta.</a:t>
            </a:r>
            <a:endParaRPr lang="nl-BE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78791" y="1870768"/>
            <a:ext cx="227620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Imaš li svu potrebnu dokumentaciju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? </a:t>
            </a:r>
            <a:endParaRPr lang="en-GB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potvrda o osposobljenosti</a:t>
            </a:r>
            <a:endParaRPr lang="en-GB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odobrenje vozila</a:t>
            </a:r>
            <a:endParaRPr lang="en-GB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krizni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plan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dokumenti o identifikaciji životinja</a:t>
            </a:r>
            <a:endParaRPr lang="en-GB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hr-HR" sz="110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Budi svjestan maksimalne duljine putovanja.</a:t>
            </a:r>
            <a:endParaRPr lang="en-GB" sz="11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080571" y="4296788"/>
            <a:ext cx="19558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6.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Poštuj odgovarajuću temperaturu i prozračivanje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hr-HR" sz="120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Vidi </a:t>
            </a:r>
            <a:r>
              <a:rPr lang="en-GB" sz="110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‘</a:t>
            </a:r>
            <a:r>
              <a:rPr lang="en-GB" sz="1100" i="1" dirty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Livestock Weather Safety Index</a:t>
            </a:r>
            <a:r>
              <a:rPr lang="en-GB" sz="11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’ </a:t>
            </a:r>
            <a:endParaRPr lang="nl-BE" sz="1200" i="1" strike="sngStrike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438810" y="1981690"/>
            <a:ext cx="2133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Nakon svakog zaustavljanja (odmorište) napravi opću provjeru vozila i životinja. </a:t>
            </a:r>
            <a:endParaRPr lang="nl-BE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059088" y="1971012"/>
            <a:ext cx="196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Vozi oprezno kako bi se izbjegle ozljede i patnja životinja.</a:t>
            </a:r>
            <a:endParaRPr lang="nl-BE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4228" y="120440"/>
            <a:ext cx="8548173" cy="47531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1523092" y="93130"/>
            <a:ext cx="437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3. </a:t>
            </a:r>
            <a:r>
              <a:rPr lang="hr-HR" sz="2400" b="1" u="sng" dirty="0" smtClean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Tijekom putovanja</a:t>
            </a:r>
            <a:endParaRPr lang="nl-BE" sz="2400" b="1" u="sng" dirty="0">
              <a:solidFill>
                <a:schemeClr val="bg1"/>
              </a:solidFill>
              <a:latin typeface="Gadugi" panose="020B05020402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04244" y="6667663"/>
            <a:ext cx="3835916" cy="156966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Provjeri životinje te utovari samo životinje koje su </a:t>
            </a:r>
            <a:r>
              <a:rPr lang="en-GB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‘</a:t>
            </a:r>
            <a:r>
              <a:rPr lang="hr-H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sposobne za putovanje</a:t>
            </a:r>
            <a:r>
              <a:rPr lang="en-GB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’. </a:t>
            </a:r>
            <a:endParaRPr lang="en-GB" sz="1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hr-H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Ako se dvoumiš</a:t>
            </a:r>
            <a:r>
              <a:rPr lang="en-GB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hr-H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nemoj utovariti životinju(e</a:t>
            </a:r>
            <a:r>
              <a:rPr lang="en-GB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 </a:t>
            </a:r>
            <a:r>
              <a:rPr lang="hr-HR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ili provjeri s tvrtkom za koju radiš</a:t>
            </a:r>
            <a:r>
              <a:rPr lang="en-GB" sz="1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nl-BE" sz="16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7" y="773015"/>
            <a:ext cx="1245681" cy="933304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08" y="4261526"/>
            <a:ext cx="954914" cy="865789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3" name="TextBox 52"/>
          <p:cNvSpPr txBox="1"/>
          <p:nvPr/>
        </p:nvSpPr>
        <p:spPr>
          <a:xfrm>
            <a:off x="6673596" y="5275464"/>
            <a:ext cx="2026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Kod utovara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–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provjeri odjeljke za životinje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,</a:t>
            </a:r>
            <a:r>
              <a:rPr lang="hr-HR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prostor po životinji i </a:t>
            </a:r>
            <a:r>
              <a:rPr lang="en-GB" sz="12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ventila</a:t>
            </a:r>
            <a:r>
              <a:rPr lang="hr-HR" sz="12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ciju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hr-HR" sz="120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Pogledaj letke.</a:t>
            </a:r>
            <a:endParaRPr lang="nl-BE" sz="12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58713" y="1896407"/>
            <a:ext cx="20581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Imaš li sustave za hranjenje, napajanje i vodu za životinje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?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Vidi </a:t>
            </a:r>
            <a:r>
              <a:rPr lang="en-GB" sz="1100" i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tabl</a:t>
            </a:r>
            <a:r>
              <a:rPr lang="hr-HR" sz="1100" i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icu</a:t>
            </a:r>
            <a:r>
              <a:rPr lang="hr-HR" sz="110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nl-BE" sz="12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01277" y="1942966"/>
            <a:ext cx="2074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4.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Imaš li za prekogranični prijevoz domaćih životinja 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osim peradi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),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dnevnik putovanja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?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Imaš li sustav za praćenje i sustav za praćenje 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temperature?</a:t>
            </a:r>
            <a:endParaRPr lang="nl-BE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35" y="3579428"/>
            <a:ext cx="8564314" cy="47164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36117" y="3579344"/>
            <a:ext cx="823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2. </a:t>
            </a:r>
            <a:r>
              <a:rPr lang="en-GB" sz="2400" b="1" u="sng" dirty="0" smtClean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U</a:t>
            </a:r>
            <a:r>
              <a:rPr lang="hr-HR" sz="2400" b="1" u="sng" dirty="0" smtClean="0">
                <a:solidFill>
                  <a:schemeClr val="bg1"/>
                </a:solidFill>
                <a:latin typeface="Gadugi" panose="020B0502040204020203" pitchFamily="34" charset="0"/>
                <a:cs typeface="Lucida Sans Unicode" panose="020B0602030504020204" pitchFamily="34" charset="0"/>
              </a:rPr>
              <a:t>tovar/Istovar</a:t>
            </a:r>
            <a:endParaRPr lang="nl-BE" sz="2400" b="1" u="sng" dirty="0">
              <a:solidFill>
                <a:schemeClr val="bg1"/>
              </a:solidFill>
              <a:latin typeface="Gadugi" panose="020B0502040204020203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53439" y="5317244"/>
            <a:ext cx="193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3. 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</a:t>
            </a:r>
            <a:r>
              <a:rPr lang="hr-HR" sz="12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ezinficiraj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i (da </a:t>
            </a:r>
            <a:r>
              <a:rPr lang="hr-HR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bi se izbjegle ozljede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životinja) provjeri je </a:t>
            </a:r>
            <a:r>
              <a:rPr lang="hr-HR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li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oprema pravilno namještena prije utovara/istovara. </a:t>
            </a:r>
            <a:endParaRPr lang="nl-BE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87" y="885718"/>
            <a:ext cx="1345308" cy="897310"/>
          </a:xfrm>
          <a:prstGeom prst="ellipse">
            <a:avLst/>
          </a:prstGeom>
          <a:solidFill>
            <a:srgbClr val="114152"/>
          </a:solidFill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5" name="TextBox 64"/>
          <p:cNvSpPr txBox="1"/>
          <p:nvPr/>
        </p:nvSpPr>
        <p:spPr>
          <a:xfrm>
            <a:off x="8932685" y="1953712"/>
            <a:ext cx="204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1.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Osiguraj da su tijekom kretanja vozila  zatvorena sva vrata odjeljka za utovar.</a:t>
            </a:r>
            <a:endParaRPr lang="nl-BE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>
          <a:xfrm flipH="1">
            <a:off x="2208861" y="932388"/>
            <a:ext cx="11431" cy="2340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2220292" y="4508634"/>
            <a:ext cx="0" cy="1806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101" y="3241290"/>
            <a:ext cx="1264840" cy="948630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9" name="TextBox 78"/>
          <p:cNvSpPr txBox="1"/>
          <p:nvPr/>
        </p:nvSpPr>
        <p:spPr>
          <a:xfrm>
            <a:off x="13077173" y="4339566"/>
            <a:ext cx="215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7.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Osiguraj dostatno i odgovarajuće  hranjenje i napajanje pri svakom zaustavljanju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hr-HR" sz="110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Vidi tablicu</a:t>
            </a:r>
            <a:endParaRPr lang="nl-BE" sz="1200" i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342347" y="5059363"/>
            <a:ext cx="2230137" cy="2677656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hr-HR" sz="1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Tijekom stajanja provjeri sve životinje</a:t>
            </a:r>
            <a:r>
              <a:rPr lang="en-GB" sz="1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hr-HR" sz="1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Odvoji i tretiraj </a:t>
            </a:r>
            <a:r>
              <a:rPr lang="en-GB" sz="1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hr-HR" sz="1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ako je potrebno i moguće</a:t>
            </a:r>
            <a:r>
              <a:rPr lang="en-GB" sz="1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 </a:t>
            </a:r>
            <a:r>
              <a:rPr lang="hr-HR" sz="1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svaku bolesnu i/ili  ozlijeđenu životinju ili potraži pomoć veterinara</a:t>
            </a:r>
            <a:r>
              <a:rPr lang="en-GB" sz="1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hr-HR" sz="1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Uvijek budi u kontaktu s tvrtkom</a:t>
            </a:r>
            <a:r>
              <a:rPr lang="en-GB" sz="1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; </a:t>
            </a:r>
            <a:r>
              <a:rPr lang="hr-HR" sz="1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zajedno možete donijeti najbolje odluke o potrebnim mjerama.</a:t>
            </a:r>
            <a:endParaRPr lang="en-GB" sz="14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6585697" y="7378450"/>
            <a:ext cx="1034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8000" b="1" dirty="0"/>
          </a:p>
        </p:txBody>
      </p:sp>
      <p:cxnSp>
        <p:nvCxnSpPr>
          <p:cNvPr id="88" name="Straight Connector 87"/>
          <p:cNvCxnSpPr>
            <a:cxnSpLocks/>
          </p:cNvCxnSpPr>
          <p:nvPr/>
        </p:nvCxnSpPr>
        <p:spPr>
          <a:xfrm>
            <a:off x="10974897" y="899919"/>
            <a:ext cx="0" cy="1806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/>
          </p:cNvCxnSpPr>
          <p:nvPr/>
        </p:nvCxnSpPr>
        <p:spPr>
          <a:xfrm>
            <a:off x="13002139" y="957601"/>
            <a:ext cx="0" cy="1806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</p:cNvCxnSpPr>
          <p:nvPr/>
        </p:nvCxnSpPr>
        <p:spPr>
          <a:xfrm>
            <a:off x="15285789" y="944725"/>
            <a:ext cx="0" cy="1806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cxnSpLocks/>
          </p:cNvCxnSpPr>
          <p:nvPr/>
        </p:nvCxnSpPr>
        <p:spPr>
          <a:xfrm>
            <a:off x="13019560" y="3076363"/>
            <a:ext cx="2874" cy="1994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</p:cNvCxnSpPr>
          <p:nvPr/>
        </p:nvCxnSpPr>
        <p:spPr>
          <a:xfrm>
            <a:off x="10974897" y="3123958"/>
            <a:ext cx="0" cy="2010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cxnSpLocks/>
          </p:cNvCxnSpPr>
          <p:nvPr/>
        </p:nvCxnSpPr>
        <p:spPr>
          <a:xfrm>
            <a:off x="4586072" y="4508634"/>
            <a:ext cx="0" cy="1806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cxnSpLocks/>
          </p:cNvCxnSpPr>
          <p:nvPr/>
        </p:nvCxnSpPr>
        <p:spPr>
          <a:xfrm>
            <a:off x="6644025" y="4508634"/>
            <a:ext cx="563" cy="1913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</p:cNvCxnSpPr>
          <p:nvPr/>
        </p:nvCxnSpPr>
        <p:spPr>
          <a:xfrm flipH="1">
            <a:off x="4586072" y="945240"/>
            <a:ext cx="11431" cy="2340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/>
          </p:cNvCxnSpPr>
          <p:nvPr/>
        </p:nvCxnSpPr>
        <p:spPr>
          <a:xfrm flipH="1">
            <a:off x="6633157" y="990844"/>
            <a:ext cx="11431" cy="2340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3" y="4227317"/>
            <a:ext cx="1328007" cy="885338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9" cstate="print"/>
          <a:srcRect l="31571" t="39351" r="54509" b="35363"/>
          <a:stretch/>
        </p:blipFill>
        <p:spPr>
          <a:xfrm rot="18727429">
            <a:off x="5165187" y="4246837"/>
            <a:ext cx="919456" cy="939474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8" name="Picture 2" descr="New Hunland transport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22" y="4278668"/>
            <a:ext cx="1385989" cy="846993"/>
          </a:xfrm>
          <a:prstGeom prst="ellipse">
            <a:avLst/>
          </a:prstGeom>
          <a:ln w="38100">
            <a:solidFill>
              <a:srgbClr val="11415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" t="27861" r="853" b="14985"/>
          <a:stretch/>
        </p:blipFill>
        <p:spPr>
          <a:xfrm>
            <a:off x="2706224" y="767265"/>
            <a:ext cx="1303689" cy="993477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19" y="774182"/>
            <a:ext cx="1491245" cy="1007075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0" name="Oval 79"/>
          <p:cNvSpPr/>
          <p:nvPr/>
        </p:nvSpPr>
        <p:spPr>
          <a:xfrm>
            <a:off x="7096995" y="814443"/>
            <a:ext cx="1249332" cy="1050569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1" name="TextBox 80"/>
          <p:cNvSpPr txBox="1"/>
          <p:nvPr/>
        </p:nvSpPr>
        <p:spPr>
          <a:xfrm>
            <a:off x="7175491" y="1033163"/>
            <a:ext cx="1128007" cy="61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Putovanje</a:t>
            </a:r>
            <a:endParaRPr lang="en-GB" b="1" dirty="0"/>
          </a:p>
          <a:p>
            <a:pPr algn="ctr"/>
            <a:r>
              <a:rPr lang="en-GB" b="1" dirty="0"/>
              <a:t>&gt; 8 </a:t>
            </a:r>
            <a:r>
              <a:rPr lang="en-GB" b="1" dirty="0" smtClean="0"/>
              <a:t>sati</a:t>
            </a:r>
            <a:endParaRPr lang="nl-BE" b="1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13" cstate="print"/>
          <a:srcRect l="38013" t="20737" r="9918" b="32655"/>
          <a:stretch/>
        </p:blipFill>
        <p:spPr>
          <a:xfrm>
            <a:off x="11193301" y="928017"/>
            <a:ext cx="1614073" cy="812712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100" y="852321"/>
            <a:ext cx="1347167" cy="969960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9" name="TextBox 98"/>
          <p:cNvSpPr txBox="1"/>
          <p:nvPr/>
        </p:nvSpPr>
        <p:spPr>
          <a:xfrm>
            <a:off x="13811830" y="813221"/>
            <a:ext cx="821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C00000"/>
                </a:solidFill>
              </a:rPr>
              <a:t>X</a:t>
            </a:r>
            <a:endParaRPr lang="nl-BE" sz="6600" b="1" dirty="0">
              <a:solidFill>
                <a:srgbClr val="C00000"/>
              </a:solidFill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15173" r="18624" b="20120"/>
          <a:stretch/>
        </p:blipFill>
        <p:spPr>
          <a:xfrm>
            <a:off x="15538597" y="868445"/>
            <a:ext cx="1384724" cy="950675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086" y="3189677"/>
            <a:ext cx="1010173" cy="1012987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35" y="7995419"/>
            <a:ext cx="1313588" cy="1970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8566301"/>
            <a:ext cx="1782389" cy="1188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3"/>
          <a:stretch/>
        </p:blipFill>
        <p:spPr>
          <a:xfrm>
            <a:off x="3501396" y="8450213"/>
            <a:ext cx="1548652" cy="1290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79" y="8094891"/>
            <a:ext cx="1317050" cy="1756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68" y="8402514"/>
            <a:ext cx="1568269" cy="1267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22" cstate="print"/>
          <a:srcRect l="31540" t="56021" r="53778" b="24740"/>
          <a:stretch/>
        </p:blipFill>
        <p:spPr>
          <a:xfrm>
            <a:off x="15472782" y="3411668"/>
            <a:ext cx="1835989" cy="1353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9" name="TextBox 68"/>
          <p:cNvSpPr txBox="1"/>
          <p:nvPr/>
        </p:nvSpPr>
        <p:spPr>
          <a:xfrm>
            <a:off x="24150" y="7480980"/>
            <a:ext cx="2327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Rukuj životinjama mirno i nemoj žuriti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Ozlijeđenim životinjama odmah osiguraj odgovarajući </a:t>
            </a:r>
            <a:r>
              <a:rPr lang="en-GB" sz="12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tretm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en-GB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5606319" y="4496607"/>
            <a:ext cx="1300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©Eyes on Animals</a:t>
            </a:r>
          </a:p>
        </p:txBody>
      </p:sp>
      <p:sp>
        <p:nvSpPr>
          <p:cNvPr id="77" name="TextBox 76"/>
          <p:cNvSpPr txBox="1"/>
          <p:nvPr/>
        </p:nvSpPr>
        <p:spPr>
          <a:xfrm rot="16200000">
            <a:off x="7934063" y="4572549"/>
            <a:ext cx="1300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©Eyes on Animals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16771595" y="4024951"/>
            <a:ext cx="1300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©Eyes on Animals</a:t>
            </a:r>
          </a:p>
        </p:txBody>
      </p:sp>
      <p:sp>
        <p:nvSpPr>
          <p:cNvPr id="85" name="TextBox 84"/>
          <p:cNvSpPr txBox="1"/>
          <p:nvPr/>
        </p:nvSpPr>
        <p:spPr>
          <a:xfrm rot="16200000">
            <a:off x="12263975" y="1155027"/>
            <a:ext cx="1300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©Heering Transport</a:t>
            </a: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14187261" y="3573658"/>
            <a:ext cx="1300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/>
              <a:t>©Henk van Dommelen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14" y="3264405"/>
            <a:ext cx="1391670" cy="925515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8" y="6398892"/>
            <a:ext cx="1359320" cy="1017297"/>
          </a:xfrm>
          <a:prstGeom prst="ellipse">
            <a:avLst/>
          </a:prstGeom>
          <a:ln w="38100">
            <a:solidFill>
              <a:srgbClr val="114152"/>
            </a:solidFill>
            <a:miter lim="800000"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12" name="Straight Connector 111"/>
          <p:cNvCxnSpPr>
            <a:cxnSpLocks/>
          </p:cNvCxnSpPr>
          <p:nvPr/>
        </p:nvCxnSpPr>
        <p:spPr>
          <a:xfrm>
            <a:off x="2215661" y="6549585"/>
            <a:ext cx="0" cy="165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" t="27861" r="853" b="14985"/>
          <a:stretch/>
        </p:blipFill>
        <p:spPr>
          <a:xfrm>
            <a:off x="7126983" y="6522178"/>
            <a:ext cx="1133909" cy="864096"/>
          </a:xfrm>
          <a:prstGeom prst="ellipse">
            <a:avLst/>
          </a:prstGeom>
          <a:ln w="38100">
            <a:solidFill>
              <a:srgbClr val="114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3" name="TextBox 112"/>
          <p:cNvSpPr txBox="1"/>
          <p:nvPr/>
        </p:nvSpPr>
        <p:spPr>
          <a:xfrm>
            <a:off x="6639869" y="7425115"/>
            <a:ext cx="2022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6. </a:t>
            </a:r>
            <a:r>
              <a:rPr lang="hr-HR" sz="1200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Duga putovanja</a:t>
            </a:r>
            <a:r>
              <a:rPr lang="en-GB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vrati dnevnik puta </a:t>
            </a:r>
            <a:r>
              <a:rPr lang="hr-HR" sz="1200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nadležnom tijelu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zemlje u kojoj je bio utovar te prijavi p</a:t>
            </a:r>
            <a:r>
              <a:rPr lang="en-GB" sz="12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roblem</a:t>
            </a:r>
            <a:r>
              <a:rPr lang="hr-HR" sz="12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 tijekom puta.</a:t>
            </a:r>
            <a:endParaRPr lang="nl-BE" sz="12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114" name="Straight Connector 113"/>
          <p:cNvCxnSpPr>
            <a:cxnSpLocks/>
          </p:cNvCxnSpPr>
          <p:nvPr/>
        </p:nvCxnSpPr>
        <p:spPr>
          <a:xfrm>
            <a:off x="6644025" y="6549585"/>
            <a:ext cx="0" cy="165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47237"/>
              </p:ext>
            </p:extLst>
          </p:nvPr>
        </p:nvGraphicFramePr>
        <p:xfrm>
          <a:off x="9542324" y="5347887"/>
          <a:ext cx="5273610" cy="27583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0315">
                  <a:extLst>
                    <a:ext uri="{9D8B030D-6E8A-4147-A177-3AD203B41FA5}">
                      <a16:colId xmlns:a16="http://schemas.microsoft.com/office/drawing/2014/main" xmlns="" val="1974570250"/>
                    </a:ext>
                  </a:extLst>
                </a:gridCol>
                <a:gridCol w="1943403">
                  <a:extLst>
                    <a:ext uri="{9D8B030D-6E8A-4147-A177-3AD203B41FA5}">
                      <a16:colId xmlns:a16="http://schemas.microsoft.com/office/drawing/2014/main" xmlns="" val="3749652232"/>
                    </a:ext>
                  </a:extLst>
                </a:gridCol>
                <a:gridCol w="2499892">
                  <a:extLst>
                    <a:ext uri="{9D8B030D-6E8A-4147-A177-3AD203B41FA5}">
                      <a16:colId xmlns:a16="http://schemas.microsoft.com/office/drawing/2014/main" xmlns="" val="25317235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1100" b="1" dirty="0" smtClean="0"/>
                        <a:t>Vrste</a:t>
                      </a:r>
                      <a:endParaRPr lang="nl-BE" sz="1100" b="1" dirty="0"/>
                    </a:p>
                  </a:txBody>
                  <a:tcPr>
                    <a:lnL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Hranjenje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dirty="0" smtClean="0"/>
                        <a:t>Napajanje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61174467"/>
                  </a:ext>
                </a:extLst>
              </a:tr>
              <a:tr h="391022">
                <a:tc>
                  <a:txBody>
                    <a:bodyPr/>
                    <a:lstStyle/>
                    <a:p>
                      <a:r>
                        <a:rPr lang="hr-HR" sz="1100" b="1" dirty="0" smtClean="0"/>
                        <a:t>goveda</a:t>
                      </a:r>
                      <a:endParaRPr lang="nl-BE" sz="1100" b="1" dirty="0"/>
                    </a:p>
                  </a:txBody>
                  <a:tcPr>
                    <a:lnL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u="sng" dirty="0" smtClean="0"/>
                        <a:t>odrasla</a:t>
                      </a:r>
                      <a:r>
                        <a:rPr lang="en-GB" sz="1100" u="none" dirty="0" smtClean="0"/>
                        <a:t>*: </a:t>
                      </a:r>
                      <a:r>
                        <a:rPr lang="hr-HR" sz="1100" u="none" dirty="0" smtClean="0"/>
                        <a:t>svakih</a:t>
                      </a:r>
                      <a:r>
                        <a:rPr lang="en-GB" sz="1100" u="none" dirty="0" smtClean="0"/>
                        <a:t> </a:t>
                      </a:r>
                      <a:r>
                        <a:rPr lang="en-GB" sz="1100" dirty="0"/>
                        <a:t>14 </a:t>
                      </a:r>
                      <a:r>
                        <a:rPr lang="en-GB" sz="1100" dirty="0" smtClean="0"/>
                        <a:t>s</a:t>
                      </a:r>
                      <a:r>
                        <a:rPr lang="hr-HR" sz="1100" dirty="0" err="1" smtClean="0"/>
                        <a:t>ati</a:t>
                      </a:r>
                      <a:endParaRPr lang="en-GB" sz="1100" dirty="0"/>
                    </a:p>
                    <a:p>
                      <a:r>
                        <a:rPr lang="hr-HR" sz="1100" u="sng" dirty="0" smtClean="0"/>
                        <a:t>telad</a:t>
                      </a:r>
                      <a:r>
                        <a:rPr lang="en-GB" sz="1100" u="sng" dirty="0" smtClean="0"/>
                        <a:t>: </a:t>
                      </a:r>
                      <a:r>
                        <a:rPr lang="hr-HR" sz="1100" dirty="0" smtClean="0"/>
                        <a:t>vidi odgovarajući letak</a:t>
                      </a:r>
                      <a:endParaRPr lang="nl-BE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u="sng" dirty="0" smtClean="0"/>
                        <a:t>odrasla</a:t>
                      </a:r>
                      <a:r>
                        <a:rPr lang="en-GB" sz="1100" u="sng" dirty="0" smtClean="0"/>
                        <a:t>*: </a:t>
                      </a:r>
                      <a:r>
                        <a:rPr lang="hr-HR" sz="1100" u="none" dirty="0" smtClean="0"/>
                        <a:t>svakih</a:t>
                      </a:r>
                      <a:r>
                        <a:rPr lang="en-GB" sz="1100" dirty="0" smtClean="0"/>
                        <a:t> 14 s</a:t>
                      </a:r>
                      <a:r>
                        <a:rPr lang="hr-HR" sz="1100" dirty="0" err="1" smtClean="0"/>
                        <a:t>ati</a:t>
                      </a:r>
                      <a:endParaRPr lang="en-GB" sz="1100" dirty="0" smtClean="0"/>
                    </a:p>
                    <a:p>
                      <a:r>
                        <a:rPr lang="hr-HR" sz="1100" u="sng" dirty="0" smtClean="0"/>
                        <a:t>telad</a:t>
                      </a:r>
                      <a:r>
                        <a:rPr lang="en-GB" sz="1100" u="sng" dirty="0" smtClean="0"/>
                        <a:t>: </a:t>
                      </a:r>
                      <a:r>
                        <a:rPr lang="hr-HR" sz="1100" dirty="0" smtClean="0"/>
                        <a:t>vidi odgovarajući letak</a:t>
                      </a:r>
                      <a:endParaRPr lang="nl-BE" sz="1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0994897"/>
                  </a:ext>
                </a:extLst>
              </a:tr>
              <a:tr h="258371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s</a:t>
                      </a:r>
                      <a:r>
                        <a:rPr lang="hr-HR" sz="1100" b="1" dirty="0" err="1" smtClean="0"/>
                        <a:t>vinje</a:t>
                      </a:r>
                      <a:endParaRPr lang="nl-BE" sz="1100" b="1" dirty="0"/>
                    </a:p>
                  </a:txBody>
                  <a:tcPr>
                    <a:lnL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i="1" dirty="0" smtClean="0"/>
                        <a:t>Na odmorištu</a:t>
                      </a:r>
                      <a:endParaRPr lang="nl-BE" sz="1100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u="sng" dirty="0" smtClean="0"/>
                        <a:t>Sve svinje</a:t>
                      </a:r>
                      <a:r>
                        <a:rPr lang="en-GB" sz="1100" u="sng" dirty="0" smtClean="0"/>
                        <a:t>: </a:t>
                      </a:r>
                      <a:r>
                        <a:rPr lang="hr-HR" sz="1100" dirty="0" smtClean="0"/>
                        <a:t>stalan pristup</a:t>
                      </a:r>
                      <a:r>
                        <a:rPr lang="hr-HR" sz="1100" baseline="0" dirty="0" smtClean="0"/>
                        <a:t> vodi.</a:t>
                      </a:r>
                      <a:endParaRPr lang="en-GB" sz="1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6047755"/>
                  </a:ext>
                </a:extLst>
              </a:tr>
              <a:tr h="335707">
                <a:tc>
                  <a:txBody>
                    <a:bodyPr/>
                    <a:lstStyle/>
                    <a:p>
                      <a:r>
                        <a:rPr lang="hr-HR" sz="1100" b="1" dirty="0" smtClean="0"/>
                        <a:t>perad</a:t>
                      </a:r>
                      <a:endParaRPr lang="nl-BE" sz="1100" b="1" dirty="0"/>
                    </a:p>
                  </a:txBody>
                  <a:tcPr>
                    <a:lnL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u="sng" dirty="0" smtClean="0"/>
                        <a:t>odrasla</a:t>
                      </a:r>
                      <a:r>
                        <a:rPr lang="en-GB" sz="1100" dirty="0" smtClean="0"/>
                        <a:t>: </a:t>
                      </a:r>
                      <a:r>
                        <a:rPr lang="hr-HR" sz="1100" dirty="0" smtClean="0"/>
                        <a:t>svakih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12 </a:t>
                      </a:r>
                      <a:r>
                        <a:rPr lang="hr-HR" sz="1100" dirty="0" smtClean="0"/>
                        <a:t>sati</a:t>
                      </a:r>
                      <a:endParaRPr lang="en-GB" sz="1100" dirty="0"/>
                    </a:p>
                    <a:p>
                      <a:pPr marL="0" marR="0" lvl="0" indent="0" algn="l" defTabSz="864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/>
                        <a:t>Jednodnevni pilići</a:t>
                      </a:r>
                      <a:r>
                        <a:rPr lang="en-GB" sz="1100" dirty="0" smtClean="0"/>
                        <a:t>: </a:t>
                      </a:r>
                      <a:r>
                        <a:rPr lang="hr-HR" sz="1100" dirty="0" smtClean="0"/>
                        <a:t>osigurati hranu za putovanje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&gt; 24 </a:t>
                      </a:r>
                      <a:r>
                        <a:rPr lang="hr-HR" sz="1100" dirty="0" smtClean="0"/>
                        <a:t>sata</a:t>
                      </a:r>
                      <a:endParaRPr lang="nl-BE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u="sng" dirty="0" smtClean="0"/>
                        <a:t>odrasla</a:t>
                      </a:r>
                      <a:r>
                        <a:rPr lang="en-GB" sz="1100" u="sng" dirty="0" smtClean="0"/>
                        <a:t>: </a:t>
                      </a:r>
                      <a:r>
                        <a:rPr lang="hr-HR" sz="1100" dirty="0" smtClean="0"/>
                        <a:t>svakih</a:t>
                      </a:r>
                      <a:r>
                        <a:rPr lang="en-GB" sz="1100" dirty="0" smtClean="0"/>
                        <a:t>12 </a:t>
                      </a:r>
                      <a:r>
                        <a:rPr lang="hr-HR" sz="1100" dirty="0" smtClean="0"/>
                        <a:t>sati</a:t>
                      </a:r>
                      <a:endParaRPr lang="en-GB" sz="1100" dirty="0"/>
                    </a:p>
                    <a:p>
                      <a:r>
                        <a:rPr lang="hr-HR" sz="1100" u="sng" dirty="0" smtClean="0"/>
                        <a:t>Jednodnevni pilići</a:t>
                      </a:r>
                      <a:r>
                        <a:rPr lang="en-GB" sz="1100" u="none" dirty="0" smtClean="0"/>
                        <a:t>: </a:t>
                      </a:r>
                      <a:r>
                        <a:rPr lang="hr-HR" sz="1100" dirty="0" smtClean="0"/>
                        <a:t>osigurati vodu za putovanje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&gt; 24 </a:t>
                      </a:r>
                      <a:r>
                        <a:rPr lang="hr-HR" sz="1100" dirty="0" smtClean="0"/>
                        <a:t>sata</a:t>
                      </a:r>
                      <a:endParaRPr lang="nl-BE" sz="1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7061119"/>
                  </a:ext>
                </a:extLst>
              </a:tr>
              <a:tr h="389419">
                <a:tc>
                  <a:txBody>
                    <a:bodyPr/>
                    <a:lstStyle/>
                    <a:p>
                      <a:r>
                        <a:rPr lang="hr-HR" sz="1100" b="1" dirty="0" smtClean="0"/>
                        <a:t>konji</a:t>
                      </a:r>
                      <a:endParaRPr lang="nl-BE" sz="1100" b="1" dirty="0"/>
                    </a:p>
                  </a:txBody>
                  <a:tcPr>
                    <a:lnL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u="sng" dirty="0" smtClean="0"/>
                        <a:t>odrasli</a:t>
                      </a:r>
                      <a:r>
                        <a:rPr lang="en-GB" sz="1100" u="sng" dirty="0" smtClean="0"/>
                        <a:t>*: </a:t>
                      </a:r>
                      <a:r>
                        <a:rPr lang="hr-HR" sz="1100" dirty="0" smtClean="0"/>
                        <a:t>svakih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4,5 – 5 </a:t>
                      </a:r>
                      <a:r>
                        <a:rPr lang="hr-HR" sz="1100" dirty="0" smtClean="0"/>
                        <a:t>sati</a:t>
                      </a:r>
                      <a:endParaRPr lang="en-GB" sz="1100" dirty="0"/>
                    </a:p>
                    <a:p>
                      <a:r>
                        <a:rPr lang="hr-HR" sz="1100" u="sng" dirty="0" smtClean="0"/>
                        <a:t>Neodbijena ždrjebad</a:t>
                      </a:r>
                      <a:r>
                        <a:rPr lang="en-GB" sz="1100" u="sng" dirty="0" smtClean="0"/>
                        <a:t>: </a:t>
                      </a:r>
                      <a:r>
                        <a:rPr lang="hr-HR" sz="1100" dirty="0" smtClean="0"/>
                        <a:t>nakon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9 </a:t>
                      </a:r>
                      <a:r>
                        <a:rPr lang="hr-HR" sz="1100" dirty="0" smtClean="0"/>
                        <a:t>sati putovanja</a:t>
                      </a:r>
                      <a:endParaRPr lang="nl-BE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4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/>
                        <a:t>odrasli</a:t>
                      </a:r>
                      <a:r>
                        <a:rPr lang="en-GB" sz="1100" u="sng" dirty="0" smtClean="0"/>
                        <a:t>*</a:t>
                      </a:r>
                      <a:r>
                        <a:rPr lang="en-GB" sz="1100" dirty="0" smtClean="0"/>
                        <a:t>: </a:t>
                      </a:r>
                      <a:r>
                        <a:rPr lang="hr-HR" sz="1100" dirty="0" smtClean="0"/>
                        <a:t>svakih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4,5 – 5 </a:t>
                      </a:r>
                      <a:r>
                        <a:rPr lang="hr-HR" sz="1100" dirty="0" smtClean="0"/>
                        <a:t>sati</a:t>
                      </a:r>
                      <a:endParaRPr lang="nl-BE" sz="1100" dirty="0"/>
                    </a:p>
                    <a:p>
                      <a:pPr marL="0" marR="0" lvl="0" indent="0" algn="l" defTabSz="864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/>
                        <a:t>Neodbijena ždrjebad</a:t>
                      </a:r>
                      <a:r>
                        <a:rPr lang="en-GB" sz="1100" dirty="0" smtClean="0"/>
                        <a:t>: </a:t>
                      </a:r>
                      <a:r>
                        <a:rPr lang="hr-HR" sz="1100" dirty="0" smtClean="0"/>
                        <a:t>nakon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9 </a:t>
                      </a:r>
                      <a:r>
                        <a:rPr lang="hr-HR" sz="1100" dirty="0" smtClean="0"/>
                        <a:t>sati putovanja</a:t>
                      </a:r>
                      <a:endParaRPr lang="nl-BE" sz="1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0988287"/>
                  </a:ext>
                </a:extLst>
              </a:tr>
              <a:tr h="624793">
                <a:tc>
                  <a:txBody>
                    <a:bodyPr/>
                    <a:lstStyle/>
                    <a:p>
                      <a:r>
                        <a:rPr lang="hr-HR" sz="1100" b="1" dirty="0" smtClean="0"/>
                        <a:t>ovce</a:t>
                      </a:r>
                      <a:endParaRPr lang="nl-BE" sz="1100" b="1" dirty="0"/>
                    </a:p>
                  </a:txBody>
                  <a:tcPr>
                    <a:lnL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u="sng" dirty="0" smtClean="0"/>
                        <a:t>odrasle</a:t>
                      </a:r>
                      <a:r>
                        <a:rPr lang="en-GB" sz="1100" u="sng" dirty="0" smtClean="0"/>
                        <a:t>*</a:t>
                      </a:r>
                      <a:r>
                        <a:rPr lang="en-GB" sz="1100" dirty="0" smtClean="0"/>
                        <a:t>: </a:t>
                      </a:r>
                      <a:r>
                        <a:rPr lang="hr-HR" sz="1100" dirty="0" smtClean="0"/>
                        <a:t>svakih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14 </a:t>
                      </a:r>
                      <a:r>
                        <a:rPr lang="hr-HR" sz="1100" dirty="0" smtClean="0"/>
                        <a:t>sati</a:t>
                      </a:r>
                      <a:endParaRPr lang="en-GB" sz="1100" dirty="0"/>
                    </a:p>
                    <a:p>
                      <a:r>
                        <a:rPr lang="hr-HR" sz="1100" u="sng" dirty="0" smtClean="0"/>
                        <a:t>Neodbijena</a:t>
                      </a:r>
                      <a:r>
                        <a:rPr lang="hr-HR" sz="1100" u="sng" baseline="0" dirty="0" smtClean="0"/>
                        <a:t> janjad</a:t>
                      </a:r>
                      <a:r>
                        <a:rPr lang="en-GB" sz="1100" dirty="0" smtClean="0"/>
                        <a:t>: </a:t>
                      </a:r>
                      <a:r>
                        <a:rPr lang="hr-HR" sz="1100" dirty="0" smtClean="0"/>
                        <a:t>nakon</a:t>
                      </a:r>
                      <a:r>
                        <a:rPr lang="en-GB" sz="1100" dirty="0" smtClean="0"/>
                        <a:t> 9 </a:t>
                      </a:r>
                      <a:r>
                        <a:rPr lang="hr-HR" sz="1100" dirty="0" smtClean="0"/>
                        <a:t>sati putovanja</a:t>
                      </a:r>
                      <a:endParaRPr lang="nl-BE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sz="1100" u="sng" dirty="0" smtClean="0"/>
                        <a:t>odrasle</a:t>
                      </a:r>
                      <a:r>
                        <a:rPr lang="en-GB" sz="1100" u="sng" dirty="0" smtClean="0"/>
                        <a:t>*</a:t>
                      </a:r>
                      <a:r>
                        <a:rPr lang="en-GB" sz="1100" dirty="0" smtClean="0"/>
                        <a:t>: </a:t>
                      </a:r>
                      <a:r>
                        <a:rPr lang="hr-HR" sz="1100" dirty="0" smtClean="0"/>
                        <a:t>svakih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14 </a:t>
                      </a:r>
                      <a:r>
                        <a:rPr lang="hr-HR" sz="1100" dirty="0" smtClean="0"/>
                        <a:t>sati</a:t>
                      </a:r>
                      <a:endParaRPr lang="en-GB" sz="1100" dirty="0"/>
                    </a:p>
                    <a:p>
                      <a:r>
                        <a:rPr lang="hr-HR" sz="1100" i="0" u="sng" dirty="0" smtClean="0"/>
                        <a:t>Neodbijena</a:t>
                      </a:r>
                      <a:r>
                        <a:rPr lang="hr-HR" sz="1100" i="0" u="sng" baseline="0" dirty="0" smtClean="0"/>
                        <a:t> janjad</a:t>
                      </a:r>
                      <a:r>
                        <a:rPr lang="en-GB" sz="1100" i="0" u="sng" dirty="0" smtClean="0"/>
                        <a:t>: </a:t>
                      </a:r>
                      <a:r>
                        <a:rPr lang="hr-HR" sz="1100" dirty="0" smtClean="0"/>
                        <a:t>nakon</a:t>
                      </a:r>
                      <a:r>
                        <a:rPr lang="en-GB" sz="1100" dirty="0" smtClean="0"/>
                        <a:t> 9 </a:t>
                      </a:r>
                      <a:r>
                        <a:rPr lang="hr-HR" sz="1100" dirty="0" smtClean="0"/>
                        <a:t>sati putovanja</a:t>
                      </a:r>
                      <a:endParaRPr lang="nl-BE" sz="11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141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9657787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49" y="8294953"/>
            <a:ext cx="3011997" cy="2129482"/>
          </a:xfrm>
          <a:prstGeom prst="rect">
            <a:avLst/>
          </a:prstGeom>
        </p:spPr>
      </p:pic>
      <p:cxnSp>
        <p:nvCxnSpPr>
          <p:cNvPr id="116" name="Straight Connector 115"/>
          <p:cNvCxnSpPr>
            <a:cxnSpLocks/>
          </p:cNvCxnSpPr>
          <p:nvPr/>
        </p:nvCxnSpPr>
        <p:spPr>
          <a:xfrm>
            <a:off x="15274712" y="3226280"/>
            <a:ext cx="11077" cy="1844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CC48CD-52AD-4AEA-AD28-36A302C39680}"/>
              </a:ext>
            </a:extLst>
          </p:cNvPr>
          <p:cNvSpPr txBox="1"/>
          <p:nvPr/>
        </p:nvSpPr>
        <p:spPr>
          <a:xfrm>
            <a:off x="11483625" y="8450213"/>
            <a:ext cx="1857947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* </a:t>
            </a:r>
            <a:r>
              <a:rPr lang="hr-HR" sz="1100" dirty="0" smtClean="0"/>
              <a:t>Uključuje odbijene životinje</a:t>
            </a: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41311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</TotalTime>
  <Words>1040</Words>
  <Application>Microsoft Office PowerPoint</Application>
  <PresentationFormat>Prilagođeno</PresentationFormat>
  <Paragraphs>204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Office Theme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Puck den Otter</dc:creator>
  <cp:lastModifiedBy>Branka Šošić</cp:lastModifiedBy>
  <cp:revision>385</cp:revision>
  <cp:lastPrinted>2017-04-06T15:47:21Z</cp:lastPrinted>
  <dcterms:created xsi:type="dcterms:W3CDTF">2016-09-12T08:48:31Z</dcterms:created>
  <dcterms:modified xsi:type="dcterms:W3CDTF">2018-09-04T12:12:50Z</dcterms:modified>
</cp:coreProperties>
</file>